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88" r:id="rId3"/>
    <p:sldId id="277" r:id="rId4"/>
    <p:sldId id="289" r:id="rId5"/>
    <p:sldId id="259" r:id="rId6"/>
    <p:sldId id="298" r:id="rId7"/>
    <p:sldId id="258" r:id="rId8"/>
    <p:sldId id="270" r:id="rId9"/>
    <p:sldId id="284" r:id="rId10"/>
    <p:sldId id="276" r:id="rId11"/>
    <p:sldId id="309" r:id="rId12"/>
    <p:sldId id="271" r:id="rId13"/>
    <p:sldId id="272" r:id="rId14"/>
    <p:sldId id="290" r:id="rId15"/>
    <p:sldId id="295" r:id="rId16"/>
    <p:sldId id="296" r:id="rId17"/>
    <p:sldId id="291" r:id="rId18"/>
    <p:sldId id="265" r:id="rId19"/>
    <p:sldId id="299" r:id="rId20"/>
    <p:sldId id="300" r:id="rId21"/>
    <p:sldId id="307" r:id="rId22"/>
    <p:sldId id="303" r:id="rId23"/>
    <p:sldId id="266" r:id="rId24"/>
    <p:sldId id="267" r:id="rId25"/>
    <p:sldId id="268" r:id="rId26"/>
    <p:sldId id="294" r:id="rId27"/>
    <p:sldId id="293" r:id="rId28"/>
    <p:sldId id="292" r:id="rId29"/>
    <p:sldId id="297" r:id="rId30"/>
    <p:sldId id="313" r:id="rId31"/>
    <p:sldId id="311" r:id="rId32"/>
    <p:sldId id="301" r:id="rId33"/>
    <p:sldId id="302" r:id="rId34"/>
    <p:sldId id="308" r:id="rId35"/>
    <p:sldId id="306" r:id="rId36"/>
    <p:sldId id="282" r:id="rId37"/>
    <p:sldId id="304" r:id="rId38"/>
    <p:sldId id="310" r:id="rId39"/>
    <p:sldId id="283" r:id="rId40"/>
    <p:sldId id="285" r:id="rId41"/>
    <p:sldId id="305" r:id="rId42"/>
    <p:sldId id="312" r:id="rId43"/>
    <p:sldId id="278" r:id="rId44"/>
    <p:sldId id="280" r:id="rId45"/>
    <p:sldId id="281" r:id="rId46"/>
    <p:sldId id="287" r:id="rId4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CAF6B-9391-46BA-B651-23A70936BA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9CDB9-955C-4C7A-B4A1-EAF67AA79B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F9C72-D1D4-422F-A62B-DA699D3FF8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E3CAD-8F63-435E-8B66-E0C1574FE9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CBF45-565C-4251-810E-62B1A9306E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C30EC-468C-4F4C-8CEB-9266727774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B428D-7FD6-4CFA-A52B-575BB1B992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B9859-76A1-4BAB-9381-42AC6809E5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4687B-B90E-46E8-9A39-5DEDDAE14E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E350A-7CC6-42D5-B69E-0FEB850C44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C4269-01F1-45BF-9454-4BC11A5C57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27C8976-CBF8-419B-9982-BA7D55A133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en/7/73/Snowflake-schema-example.pn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reportportal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reportportal.com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714375" y="785813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006B5A"/>
                </a:solidFill>
              </a:rPr>
              <a:t>Systémová integrace</a:t>
            </a:r>
            <a:br>
              <a:rPr lang="cs-CZ" dirty="0" smtClean="0">
                <a:solidFill>
                  <a:srgbClr val="006B5A"/>
                </a:solidFill>
              </a:rPr>
            </a:br>
            <a:r>
              <a:rPr lang="cs-CZ" sz="3600" dirty="0" smtClean="0">
                <a:solidFill>
                  <a:srgbClr val="006B5A"/>
                </a:solidFill>
              </a:rPr>
              <a:t>Business </a:t>
            </a:r>
            <a:r>
              <a:rPr lang="cs-CZ" sz="3600" dirty="0" err="1" smtClean="0">
                <a:solidFill>
                  <a:srgbClr val="006B5A"/>
                </a:solidFill>
              </a:rPr>
              <a:t>Intelligence</a:t>
            </a:r>
            <a:endParaRPr lang="cs-CZ" sz="3600" dirty="0" smtClean="0">
              <a:solidFill>
                <a:srgbClr val="006B5A"/>
              </a:solidFill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Ing. Roman Danel, Ph.D.</a:t>
            </a:r>
          </a:p>
          <a:p>
            <a:r>
              <a:rPr lang="cs-CZ" sz="1900" smtClean="0">
                <a:hlinkClick r:id="rId2"/>
              </a:rPr>
              <a:t>roman.danel@vsb.cz</a:t>
            </a:r>
            <a:endParaRPr lang="cs-CZ" sz="1900" smtClean="0"/>
          </a:p>
          <a:p>
            <a:r>
              <a:rPr lang="cs-CZ" sz="180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smtClean="0">
                <a:solidFill>
                  <a:srgbClr val="006B5A"/>
                </a:solidFill>
              </a:rPr>
              <a:t>Hornicko – geologická fakulta</a:t>
            </a:r>
          </a:p>
        </p:txBody>
      </p:sp>
      <p:pic>
        <p:nvPicPr>
          <p:cNvPr id="2052" name="Obrázek 3" descr="LogoHG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5" y="2286000"/>
            <a:ext cx="12430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Data warehouse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smtClean="0"/>
          </a:p>
        </p:txBody>
      </p:sp>
      <p:sp>
        <p:nvSpPr>
          <p:cNvPr id="4" name="Vývojový diagram: magnetický disk 3"/>
          <p:cNvSpPr/>
          <p:nvPr/>
        </p:nvSpPr>
        <p:spPr>
          <a:xfrm>
            <a:off x="857250" y="2286000"/>
            <a:ext cx="1643063" cy="200025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Provozní</a:t>
            </a:r>
          </a:p>
          <a:p>
            <a:pPr algn="ctr">
              <a:defRPr/>
            </a:pPr>
            <a:r>
              <a:rPr lang="cs-CZ" dirty="0"/>
              <a:t>databáze</a:t>
            </a:r>
          </a:p>
        </p:txBody>
      </p:sp>
      <p:sp>
        <p:nvSpPr>
          <p:cNvPr id="5" name="Vývojový diagram: magnetický disk 4"/>
          <p:cNvSpPr/>
          <p:nvPr/>
        </p:nvSpPr>
        <p:spPr>
          <a:xfrm>
            <a:off x="1857375" y="3929063"/>
            <a:ext cx="1643063" cy="185737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Provozní</a:t>
            </a:r>
          </a:p>
          <a:p>
            <a:pPr algn="ctr">
              <a:defRPr/>
            </a:pPr>
            <a:r>
              <a:rPr lang="cs-CZ" dirty="0"/>
              <a:t>databáze</a:t>
            </a:r>
          </a:p>
        </p:txBody>
      </p:sp>
      <p:sp>
        <p:nvSpPr>
          <p:cNvPr id="6" name="Vývojový diagram: magnetický disk 5"/>
          <p:cNvSpPr/>
          <p:nvPr/>
        </p:nvSpPr>
        <p:spPr>
          <a:xfrm>
            <a:off x="5643563" y="2786063"/>
            <a:ext cx="2214562" cy="1928812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Datový sklad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2571750" y="3214688"/>
            <a:ext cx="3071813" cy="214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>
            <a:stCxn id="5" idx="4"/>
          </p:cNvCxnSpPr>
          <p:nvPr/>
        </p:nvCxnSpPr>
        <p:spPr>
          <a:xfrm flipV="1">
            <a:off x="3500438" y="4143375"/>
            <a:ext cx="2143125" cy="7143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1" name="TextovéPole 10"/>
          <p:cNvSpPr txBox="1">
            <a:spLocks noChangeArrowheads="1"/>
          </p:cNvSpPr>
          <p:nvPr/>
        </p:nvSpPr>
        <p:spPr bwMode="auto">
          <a:xfrm>
            <a:off x="3429000" y="2571750"/>
            <a:ext cx="16462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ETL nástroj – </a:t>
            </a:r>
          </a:p>
          <a:p>
            <a:r>
              <a:rPr lang="cs-CZ"/>
              <a:t>datová pumpa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ETL – datová pumpa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>
                <a:solidFill>
                  <a:srgbClr val="7030A0"/>
                </a:solidFill>
              </a:rPr>
              <a:t>xtraction</a:t>
            </a:r>
            <a:r>
              <a:rPr lang="cs-CZ" dirty="0" smtClean="0">
                <a:solidFill>
                  <a:srgbClr val="7030A0"/>
                </a:solidFill>
              </a:rPr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T</a:t>
            </a:r>
            <a:r>
              <a:rPr lang="cs-CZ" dirty="0" err="1" smtClean="0">
                <a:solidFill>
                  <a:srgbClr val="7030A0"/>
                </a:solidFill>
              </a:rPr>
              <a:t>ransformation</a:t>
            </a:r>
            <a:r>
              <a:rPr lang="cs-CZ" dirty="0" smtClean="0">
                <a:solidFill>
                  <a:srgbClr val="7030A0"/>
                </a:solidFill>
              </a:rPr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L</a:t>
            </a:r>
            <a:r>
              <a:rPr lang="cs-CZ" dirty="0" err="1" smtClean="0">
                <a:solidFill>
                  <a:srgbClr val="7030A0"/>
                </a:solidFill>
              </a:rPr>
              <a:t>oading</a:t>
            </a:r>
            <a:endParaRPr lang="cs-CZ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MS SQL Server – </a:t>
            </a:r>
            <a:r>
              <a:rPr lang="cs-CZ" dirty="0" err="1" smtClean="0"/>
              <a:t>Analytical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r>
              <a:rPr lang="cs-CZ" dirty="0" smtClean="0"/>
              <a:t> – DTS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 err="1" smtClean="0">
                <a:solidFill>
                  <a:srgbClr val="0070C0"/>
                </a:solidFill>
              </a:rPr>
              <a:t>Package</a:t>
            </a:r>
            <a:r>
              <a:rPr lang="cs-CZ" b="1" dirty="0" smtClean="0">
                <a:solidFill>
                  <a:srgbClr val="0070C0"/>
                </a:solidFill>
              </a:rPr>
              <a:t>, automatizovaně, periodicky</a:t>
            </a:r>
            <a:endParaRPr lang="cs-C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233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Srovnání datového skladu s databází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smtClean="0">
                <a:solidFill>
                  <a:srgbClr val="0070C0"/>
                </a:solidFill>
              </a:rPr>
              <a:t>Orientace na subjekt </a:t>
            </a:r>
            <a:r>
              <a:rPr lang="cs-CZ" sz="2800" smtClean="0"/>
              <a:t>– u OLTP databází snaha o minimální redundanci dat, u DW snaha o strukturu čitelnější pro uživatele (určeno pro vedení, obchod, ekonomické oddělení…)</a:t>
            </a:r>
          </a:p>
          <a:p>
            <a:pPr eaLnBrk="1" hangingPunct="1"/>
            <a:endParaRPr lang="cs-CZ" sz="2800" smtClean="0"/>
          </a:p>
          <a:p>
            <a:pPr eaLnBrk="1" hangingPunct="1"/>
            <a:r>
              <a:rPr lang="cs-CZ" sz="2800" smtClean="0">
                <a:solidFill>
                  <a:srgbClr val="0070C0"/>
                </a:solidFill>
              </a:rPr>
              <a:t>Integrovanost</a:t>
            </a:r>
            <a:r>
              <a:rPr lang="cs-CZ" sz="2800" smtClean="0"/>
              <a:t> – u OLTP databází aplikace nad relacemi řeší specifický problém, u datového skladu snaha informace seskupit podle logického významu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Uložení dimenzí datového skladu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400" dirty="0" smtClean="0"/>
              <a:t>Data jsou v datovém skladu členěna do</a:t>
            </a:r>
          </a:p>
          <a:p>
            <a:pPr eaLnBrk="1" hangingPunct="1">
              <a:buFontTx/>
              <a:buNone/>
            </a:pPr>
            <a:r>
              <a:rPr lang="cs-CZ" sz="2400" dirty="0"/>
              <a:t>	</a:t>
            </a:r>
            <a:r>
              <a:rPr lang="cs-CZ" sz="2400" dirty="0" smtClean="0"/>
              <a:t>		 </a:t>
            </a:r>
            <a:r>
              <a:rPr lang="cs-CZ" sz="2400" b="1" dirty="0" smtClean="0">
                <a:solidFill>
                  <a:srgbClr val="C00000"/>
                </a:solidFill>
              </a:rPr>
              <a:t>schémat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/>
              <a:t>(=struktura DS). </a:t>
            </a:r>
          </a:p>
          <a:p>
            <a:pPr eaLnBrk="1" hangingPunct="1">
              <a:buFontTx/>
              <a:buNone/>
            </a:pPr>
            <a:endParaRPr lang="cs-CZ" sz="2400" dirty="0" smtClean="0"/>
          </a:p>
          <a:p>
            <a:pPr eaLnBrk="1" hangingPunct="1">
              <a:buFontTx/>
              <a:buNone/>
            </a:pPr>
            <a:r>
              <a:rPr lang="cs-CZ" sz="2400" dirty="0" smtClean="0"/>
              <a:t>Základem schématu je </a:t>
            </a:r>
            <a:r>
              <a:rPr lang="cs-CZ" sz="2400" b="1" dirty="0" smtClean="0">
                <a:solidFill>
                  <a:srgbClr val="C00000"/>
                </a:solidFill>
              </a:rPr>
              <a:t>faktová tabulka </a:t>
            </a:r>
            <a:r>
              <a:rPr lang="cs-CZ" sz="2400" dirty="0" smtClean="0">
                <a:solidFill>
                  <a:srgbClr val="C00000"/>
                </a:solidFill>
              </a:rPr>
              <a:t>- </a:t>
            </a:r>
            <a:r>
              <a:rPr lang="cs-CZ" sz="2400" dirty="0" smtClean="0"/>
              <a:t>obsahuje vlastní analyzovaná data. </a:t>
            </a:r>
          </a:p>
          <a:p>
            <a:pPr eaLnBrk="1" hangingPunct="1">
              <a:buFontTx/>
              <a:buNone/>
            </a:pPr>
            <a:endParaRPr lang="cs-CZ" sz="2400" dirty="0" smtClean="0"/>
          </a:p>
          <a:p>
            <a:pPr eaLnBrk="1" hangingPunct="1">
              <a:buFontTx/>
              <a:buNone/>
            </a:pPr>
            <a:r>
              <a:rPr lang="cs-CZ" sz="2400" dirty="0" smtClean="0"/>
              <a:t>Na faktovou tabulku jsou navázány </a:t>
            </a:r>
            <a:r>
              <a:rPr lang="cs-CZ" sz="2400" b="1" dirty="0" smtClean="0">
                <a:solidFill>
                  <a:srgbClr val="C00000"/>
                </a:solidFill>
              </a:rPr>
              <a:t>dimenze</a:t>
            </a:r>
            <a:r>
              <a:rPr lang="cs-CZ" sz="2400" dirty="0" smtClean="0">
                <a:solidFill>
                  <a:srgbClr val="00B050"/>
                </a:solidFill>
              </a:rPr>
              <a:t> -</a:t>
            </a:r>
            <a:r>
              <a:rPr lang="cs-CZ" sz="2400" dirty="0" smtClean="0"/>
              <a:t>  tabulky, obsahující seznamy hodnot sloužící ke kategorizaci a třídění.</a:t>
            </a:r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Schémata datového skladu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/>
            <a:r>
              <a:rPr lang="cs-CZ" dirty="0" smtClean="0">
                <a:solidFill>
                  <a:srgbClr val="0070C0"/>
                </a:solidFill>
              </a:rPr>
              <a:t>Hvězda</a:t>
            </a:r>
            <a:r>
              <a:rPr lang="cs-CZ" dirty="0" smtClean="0"/>
              <a:t> – každá </a:t>
            </a:r>
            <a:r>
              <a:rPr lang="cs-CZ" dirty="0" err="1" smtClean="0"/>
              <a:t>dimenzní</a:t>
            </a:r>
            <a:r>
              <a:rPr lang="cs-CZ" dirty="0" smtClean="0"/>
              <a:t> tabulka je vázána na faktovou, kde jsou data uložena redundantně</a:t>
            </a:r>
          </a:p>
          <a:p>
            <a:pPr eaLnBrk="1" hangingPunct="1"/>
            <a:r>
              <a:rPr lang="cs-CZ" dirty="0" smtClean="0">
                <a:solidFill>
                  <a:srgbClr val="0070C0"/>
                </a:solidFill>
              </a:rPr>
              <a:t>Vločka</a:t>
            </a:r>
            <a:r>
              <a:rPr lang="cs-CZ" dirty="0" smtClean="0"/>
              <a:t> – na faktovou tabulku jsou vázány </a:t>
            </a:r>
            <a:r>
              <a:rPr lang="cs-CZ" dirty="0" err="1" smtClean="0"/>
              <a:t>dimenzní</a:t>
            </a:r>
            <a:r>
              <a:rPr lang="cs-CZ" dirty="0" smtClean="0"/>
              <a:t> tabulky na nejnižší hierarchické úrovni, ostatní </a:t>
            </a:r>
            <a:r>
              <a:rPr lang="cs-CZ" dirty="0" err="1" smtClean="0"/>
              <a:t>dimenzní</a:t>
            </a:r>
            <a:r>
              <a:rPr lang="cs-CZ" dirty="0" smtClean="0"/>
              <a:t> tabulky jsou vázány na tabulky nižší dimenze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„hvězda“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2" descr="http://dwhnotes.com/wp-content/uploads/2011/12/global_star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68760"/>
            <a:ext cx="5400600" cy="504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„vločka“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File:Snowflake-schema-example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632848" cy="4680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Datový sklad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Údaje</a:t>
            </a:r>
          </a:p>
          <a:p>
            <a:pPr lvl="1"/>
            <a:r>
              <a:rPr lang="cs-CZ" dirty="0" smtClean="0"/>
              <a:t>Atomické</a:t>
            </a:r>
          </a:p>
          <a:p>
            <a:pPr lvl="1"/>
            <a:r>
              <a:rPr lang="cs-CZ" dirty="0" smtClean="0"/>
              <a:t>Sumární (agregované)</a:t>
            </a:r>
          </a:p>
          <a:p>
            <a:pPr lvl="1"/>
            <a:endParaRPr lang="cs-CZ" dirty="0" smtClean="0"/>
          </a:p>
          <a:p>
            <a:pPr lvl="1">
              <a:buNone/>
            </a:pPr>
            <a:r>
              <a:rPr lang="cs-CZ" dirty="0" smtClean="0"/>
              <a:t>Nemusí být normalizované.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/>
              <a:t>Časový snímek dat.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OLAP analýza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>
                <a:solidFill>
                  <a:srgbClr val="0070C0"/>
                </a:solidFill>
              </a:rPr>
              <a:t>OLAP = On-line </a:t>
            </a:r>
            <a:r>
              <a:rPr lang="cs-CZ" dirty="0" err="1" smtClean="0">
                <a:solidFill>
                  <a:srgbClr val="0070C0"/>
                </a:solidFill>
              </a:rPr>
              <a:t>Analytical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Processing</a:t>
            </a:r>
            <a:endParaRPr lang="cs-CZ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>
                <a:solidFill>
                  <a:srgbClr val="C00000"/>
                </a:solidFill>
              </a:rPr>
              <a:t>Nástroj pro vícerozměrnou analýzu dat </a:t>
            </a:r>
            <a:r>
              <a:rPr lang="cs-CZ" dirty="0" smtClean="0"/>
              <a:t>nad tzv. </a:t>
            </a:r>
            <a:r>
              <a:rPr lang="cs-CZ" dirty="0" err="1" smtClean="0"/>
              <a:t>multidimenzionální</a:t>
            </a:r>
            <a:r>
              <a:rPr lang="cs-CZ" dirty="0" smtClean="0"/>
              <a:t> </a:t>
            </a:r>
            <a:r>
              <a:rPr lang="cs-CZ" b="1" dirty="0" smtClean="0"/>
              <a:t>datovou kostkou</a:t>
            </a:r>
            <a:r>
              <a:rPr lang="cs-CZ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/>
              <a:t>Sledování vybraných ukazatelů ve více rozměrech.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KOSTKA (CUBE)</a:t>
            </a:r>
          </a:p>
          <a:p>
            <a:pPr algn="ctr">
              <a:buNone/>
            </a:pPr>
            <a:r>
              <a:rPr lang="cs-CZ" dirty="0" smtClean="0"/>
              <a:t> prostor, ve kterém analyzujeme data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Obsah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BI</a:t>
            </a:r>
            <a:r>
              <a:rPr lang="cs-CZ" dirty="0" smtClean="0"/>
              <a:t>?</a:t>
            </a:r>
          </a:p>
          <a:p>
            <a:r>
              <a:rPr lang="cs-CZ" dirty="0" smtClean="0"/>
              <a:t>Z čeho se BI skládá</a:t>
            </a:r>
            <a:endParaRPr lang="cs-CZ" dirty="0" smtClean="0"/>
          </a:p>
          <a:p>
            <a:r>
              <a:rPr lang="cs-CZ" dirty="0" smtClean="0"/>
              <a:t>Co je to OLTP </a:t>
            </a:r>
            <a:r>
              <a:rPr lang="cs-CZ" dirty="0" smtClean="0"/>
              <a:t>a OLAP systém</a:t>
            </a:r>
            <a:r>
              <a:rPr lang="cs-CZ" dirty="0" smtClean="0"/>
              <a:t>?</a:t>
            </a:r>
          </a:p>
          <a:p>
            <a:r>
              <a:rPr lang="cs-CZ" dirty="0" smtClean="0"/>
              <a:t>Co je to datový sklad a datová pumpa?</a:t>
            </a:r>
          </a:p>
          <a:p>
            <a:r>
              <a:rPr lang="cs-CZ" dirty="0" smtClean="0"/>
              <a:t>Prezentační vrstva - reporting</a:t>
            </a:r>
          </a:p>
          <a:p>
            <a:r>
              <a:rPr lang="cs-CZ" dirty="0" smtClean="0"/>
              <a:t>Jaký je rozdíl mezi OLAP a Data </a:t>
            </a:r>
            <a:r>
              <a:rPr lang="cs-CZ" dirty="0" err="1" smtClean="0"/>
              <a:t>Mining</a:t>
            </a:r>
            <a:r>
              <a:rPr lang="cs-CZ" dirty="0" smtClean="0"/>
              <a:t>?</a:t>
            </a:r>
          </a:p>
          <a:p>
            <a:r>
              <a:rPr lang="cs-CZ" dirty="0" smtClean="0"/>
              <a:t>Metody </a:t>
            </a:r>
            <a:r>
              <a:rPr lang="cs-CZ" dirty="0" smtClean="0"/>
              <a:t>Data </a:t>
            </a:r>
            <a:r>
              <a:rPr lang="cs-CZ" dirty="0" err="1" smtClean="0"/>
              <a:t>Miningu</a:t>
            </a:r>
            <a:endParaRPr lang="cs-CZ" dirty="0" smtClean="0"/>
          </a:p>
          <a:p>
            <a:r>
              <a:rPr lang="cs-CZ" dirty="0" smtClean="0"/>
              <a:t>Co je to </a:t>
            </a:r>
            <a:r>
              <a:rPr lang="cs-CZ" dirty="0" err="1" smtClean="0"/>
              <a:t>Knowledge</a:t>
            </a:r>
            <a:r>
              <a:rPr lang="cs-CZ" dirty="0" smtClean="0"/>
              <a:t> Management?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datové kostky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gerardnico.com/wiki/_media/database/oracle/oracle_olap_aw_cu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6984776" cy="5067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ÚČEL KOSTKY</a:t>
            </a:r>
          </a:p>
          <a:p>
            <a:pPr algn="ctr">
              <a:buNone/>
            </a:pPr>
            <a:r>
              <a:rPr lang="cs-CZ" dirty="0" smtClean="0"/>
              <a:t>Předpřipravit všechny možné kombinace údajů podle různých dimenzí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Uživatel může provádět agregace, pohledy, řezy kostkou…</a:t>
            </a:r>
          </a:p>
          <a:p>
            <a:pPr algn="ctr">
              <a:buNone/>
            </a:pPr>
            <a:r>
              <a:rPr lang="cs-CZ" dirty="0" smtClean="0">
                <a:hlinkClick r:id="rId2"/>
              </a:rPr>
              <a:t>http://reportportal.com/</a:t>
            </a:r>
            <a:endParaRPr lang="cs-CZ" dirty="0" smtClean="0"/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OLAP -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Definování zdrojů dat (Data </a:t>
            </a:r>
            <a:r>
              <a:rPr lang="cs-CZ" dirty="0" err="1" smtClean="0"/>
              <a:t>Source</a:t>
            </a:r>
            <a:r>
              <a:rPr lang="cs-CZ" dirty="0" smtClean="0"/>
              <a:t> </a:t>
            </a:r>
            <a:r>
              <a:rPr lang="cs-CZ" dirty="0" err="1" smtClean="0"/>
              <a:t>Wizard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Definování pohledů na data (Data </a:t>
            </a:r>
            <a:r>
              <a:rPr lang="cs-CZ" dirty="0" err="1" smtClean="0"/>
              <a:t>View</a:t>
            </a:r>
            <a:r>
              <a:rPr lang="cs-CZ" dirty="0" smtClean="0"/>
              <a:t> </a:t>
            </a:r>
            <a:r>
              <a:rPr lang="cs-CZ" dirty="0" err="1" smtClean="0"/>
              <a:t>Wizard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Návrh dimenzí (</a:t>
            </a:r>
            <a:r>
              <a:rPr lang="cs-CZ" dirty="0" err="1" smtClean="0"/>
              <a:t>Dimension</a:t>
            </a:r>
            <a:r>
              <a:rPr lang="cs-CZ" dirty="0" smtClean="0"/>
              <a:t> </a:t>
            </a:r>
            <a:r>
              <a:rPr lang="cs-CZ" dirty="0" err="1" smtClean="0"/>
              <a:t>Wizard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Návrh kostky (</a:t>
            </a:r>
            <a:r>
              <a:rPr lang="cs-CZ" dirty="0" err="1" smtClean="0"/>
              <a:t>Cube</a:t>
            </a:r>
            <a:r>
              <a:rPr lang="cs-CZ" dirty="0" smtClean="0"/>
              <a:t> </a:t>
            </a:r>
            <a:r>
              <a:rPr lang="cs-CZ" dirty="0" err="1" smtClean="0"/>
              <a:t>Wizard</a:t>
            </a:r>
            <a:r>
              <a:rPr lang="cs-CZ" dirty="0" smtClean="0"/>
              <a:t>, </a:t>
            </a:r>
            <a:r>
              <a:rPr lang="cs-CZ" dirty="0" err="1" smtClean="0"/>
              <a:t>Cube</a:t>
            </a:r>
            <a:r>
              <a:rPr lang="cs-CZ" dirty="0" smtClean="0"/>
              <a:t> </a:t>
            </a:r>
            <a:r>
              <a:rPr lang="cs-CZ" dirty="0" err="1" smtClean="0"/>
              <a:t>Builder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Uložení dat v OLAP systémech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70C0"/>
                </a:solidFill>
              </a:rPr>
              <a:t>ROLAP</a:t>
            </a:r>
            <a:r>
              <a:rPr lang="cs-CZ" smtClean="0"/>
              <a:t> – relační OLAP, pracuje nad relační db a agregace ukládá do pomocných tabulek</a:t>
            </a:r>
          </a:p>
          <a:p>
            <a:pPr eaLnBrk="1" hangingPunct="1"/>
            <a:r>
              <a:rPr lang="cs-CZ" smtClean="0">
                <a:solidFill>
                  <a:srgbClr val="0070C0"/>
                </a:solidFill>
              </a:rPr>
              <a:t>MOLAP</a:t>
            </a:r>
            <a:r>
              <a:rPr lang="cs-CZ" smtClean="0"/>
              <a:t> – multidimenzionální databázová analýza, pracuje nad datovým skladem</a:t>
            </a:r>
          </a:p>
          <a:p>
            <a:pPr eaLnBrk="1" hangingPunct="1"/>
            <a:r>
              <a:rPr lang="cs-CZ" smtClean="0">
                <a:solidFill>
                  <a:srgbClr val="0070C0"/>
                </a:solidFill>
              </a:rPr>
              <a:t>HOLAP</a:t>
            </a:r>
            <a:r>
              <a:rPr lang="cs-CZ" smtClean="0"/>
              <a:t> – hybridní (slučuje obě předchozí – pracuje nad relační databází, ale agregace ukládá do datového skladu)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ROLAP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Relační OLAP systémy</a:t>
            </a:r>
          </a:p>
          <a:p>
            <a:pPr eaLnBrk="1" hangingPunct="1"/>
            <a:r>
              <a:rPr lang="cs-CZ" smtClean="0"/>
              <a:t>Data zůstávají v původních relačních databázích</a:t>
            </a:r>
          </a:p>
          <a:p>
            <a:pPr eaLnBrk="1" hangingPunct="1"/>
            <a:r>
              <a:rPr lang="cs-CZ" smtClean="0"/>
              <a:t>Relační tabulky pro uložení agregací</a:t>
            </a:r>
          </a:p>
          <a:p>
            <a:pPr eaLnBrk="1" hangingPunct="1"/>
            <a:r>
              <a:rPr lang="cs-CZ" smtClean="0"/>
              <a:t>Vhodný pro rozsáhlé databáze nebo analýzy, které se provádějí s nízkou četností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MOLAP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Multidimenzionální způsob analýzy dat s vysokým výkonem</a:t>
            </a:r>
          </a:p>
          <a:p>
            <a:pPr eaLnBrk="1" hangingPunct="1"/>
            <a:r>
              <a:rPr lang="cs-CZ" sz="2800" smtClean="0"/>
              <a:t>Data ukládána na OLAP server (datový sklad)</a:t>
            </a:r>
          </a:p>
          <a:p>
            <a:pPr eaLnBrk="1" hangingPunct="1"/>
            <a:r>
              <a:rPr lang="cs-CZ" sz="2800" smtClean="0"/>
              <a:t>Vysoký výkon analýzy</a:t>
            </a:r>
          </a:p>
          <a:p>
            <a:pPr eaLnBrk="1" hangingPunct="1"/>
            <a:r>
              <a:rPr lang="cs-CZ" sz="2800" smtClean="0"/>
              <a:t>Vhodný pro malé a střední objemy dat (u rozsáhlých dat trvá dlouho příprava – nutné „přelití“ z relační db pomocí ETL)</a:t>
            </a:r>
          </a:p>
          <a:p>
            <a:pPr eaLnBrk="1" hangingPunct="1"/>
            <a:r>
              <a:rPr lang="cs-CZ" sz="2800" smtClean="0"/>
              <a:t>Výhodné tam, kde se analýzy často periodicky opakují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Struktura prostředků BI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5" descr="Data Warehouse Architectu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54410"/>
            <a:ext cx="6036518" cy="4222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a Reporting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9"/>
            <a:ext cx="6624736" cy="4536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Prezentační vrstva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Reporting</a:t>
            </a:r>
          </a:p>
          <a:p>
            <a:r>
              <a:rPr lang="cs-CZ" dirty="0" err="1" smtClean="0"/>
              <a:t>Dashboard</a:t>
            </a:r>
            <a:r>
              <a:rPr lang="cs-CZ" dirty="0" smtClean="0"/>
              <a:t> – </a:t>
            </a:r>
            <a:r>
              <a:rPr lang="cs-CZ" dirty="0" err="1" smtClean="0"/>
              <a:t>viewing</a:t>
            </a:r>
            <a:r>
              <a:rPr lang="cs-CZ" dirty="0" smtClean="0"/>
              <a:t> data in </a:t>
            </a:r>
            <a:r>
              <a:rPr lang="cs-CZ" dirty="0" err="1" smtClean="0"/>
              <a:t>interactive</a:t>
            </a:r>
            <a:r>
              <a:rPr lang="cs-CZ" dirty="0" smtClean="0"/>
              <a:t> GUI</a:t>
            </a:r>
          </a:p>
          <a:p>
            <a:r>
              <a:rPr lang="cs-CZ" dirty="0" err="1" smtClean="0"/>
              <a:t>Scorecards</a:t>
            </a:r>
            <a:r>
              <a:rPr lang="cs-CZ" dirty="0" smtClean="0"/>
              <a:t> – </a:t>
            </a:r>
            <a:r>
              <a:rPr lang="cs-CZ" dirty="0" err="1" smtClean="0"/>
              <a:t>measuring</a:t>
            </a:r>
            <a:r>
              <a:rPr lang="cs-CZ" dirty="0" smtClean="0"/>
              <a:t> </a:t>
            </a:r>
            <a:r>
              <a:rPr lang="cs-CZ" dirty="0" err="1" smtClean="0"/>
              <a:t>progress</a:t>
            </a:r>
            <a:endParaRPr lang="cs-CZ" dirty="0" smtClean="0"/>
          </a:p>
          <a:p>
            <a:r>
              <a:rPr lang="cs-CZ" dirty="0" smtClean="0"/>
              <a:t>Excel – např. </a:t>
            </a:r>
            <a:r>
              <a:rPr lang="cs-CZ" dirty="0" err="1" smtClean="0"/>
              <a:t>kontigenční</a:t>
            </a:r>
            <a:r>
              <a:rPr lang="cs-CZ" dirty="0" smtClean="0"/>
              <a:t> tabulka</a:t>
            </a:r>
          </a:p>
          <a:p>
            <a:r>
              <a:rPr lang="cs-CZ" dirty="0" smtClean="0"/>
              <a:t>SharePoint (Microsoft), </a:t>
            </a:r>
            <a:r>
              <a:rPr lang="cs-CZ" dirty="0" err="1" smtClean="0"/>
              <a:t>Alfresco</a:t>
            </a:r>
            <a:r>
              <a:rPr lang="cs-CZ" dirty="0" smtClean="0"/>
              <a:t>, Google </a:t>
            </a:r>
            <a:r>
              <a:rPr lang="cs-CZ" dirty="0" err="1" smtClean="0"/>
              <a:t>Cloud</a:t>
            </a:r>
            <a:endParaRPr lang="cs-CZ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Dashboard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 descr="http://download.oracle.com/docs/cd/B14099_19/core.1012/b13994/img/dashboard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6408752" cy="5040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 a informace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smtClean="0">
                <a:solidFill>
                  <a:srgbClr val="FF0000"/>
                </a:solidFill>
              </a:rPr>
              <a:t>Data</a:t>
            </a:r>
            <a:r>
              <a:rPr lang="cs-CZ" sz="2800" smtClean="0">
                <a:solidFill>
                  <a:srgbClr val="FF0000"/>
                </a:solidFill>
              </a:rPr>
              <a:t> - </a:t>
            </a:r>
            <a:r>
              <a:rPr lang="cs-CZ" sz="2800" smtClean="0"/>
              <a:t>vhodně formalizovaný aspekt reality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smtClean="0">
                <a:solidFill>
                  <a:srgbClr val="0070C0"/>
                </a:solidFill>
              </a:rPr>
              <a:t>Informace</a:t>
            </a:r>
            <a:r>
              <a:rPr lang="cs-CZ" sz="2800" smtClean="0"/>
              <a:t> - vzniká interpretací dat</a:t>
            </a:r>
            <a:endParaRPr lang="cs-CZ" sz="2800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i="1" smtClean="0"/>
              <a:t>Informace</a:t>
            </a:r>
            <a:r>
              <a:rPr lang="cs-CZ" sz="2800" smtClean="0"/>
              <a:t> je údaj (množné číslo data), ke kterým si člověk přiřadí význam.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b="1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smtClean="0">
                <a:solidFill>
                  <a:srgbClr val="00B050"/>
                </a:solidFill>
              </a:rPr>
              <a:t>Znalost</a:t>
            </a:r>
            <a:r>
              <a:rPr lang="cs-CZ" sz="2800" smtClean="0"/>
              <a:t> - zobecnění poznání určité části reality.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i="1" smtClean="0"/>
              <a:t>Znalost</a:t>
            </a:r>
            <a:r>
              <a:rPr lang="cs-CZ" sz="2800" smtClean="0"/>
              <a:t> = informace + předpoklady + zkušenost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Dashboard</a:t>
            </a:r>
            <a:r>
              <a:rPr lang="cs-CZ" dirty="0" smtClean="0"/>
              <a:t> - ukázka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http://reportportal.com/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Dashobard</a:t>
            </a:r>
            <a:r>
              <a:rPr lang="cs-CZ" dirty="0" smtClean="0"/>
              <a:t> – agregovaná a sumarizovaná data v interaktivním GUI</a:t>
            </a:r>
          </a:p>
          <a:p>
            <a:r>
              <a:rPr lang="cs-CZ" dirty="0" err="1" smtClean="0"/>
              <a:t>Scorecard</a:t>
            </a:r>
            <a:r>
              <a:rPr lang="cs-CZ" dirty="0" smtClean="0"/>
              <a:t> – srovnání skutečnosti </a:t>
            </a:r>
            <a:r>
              <a:rPr lang="cs-CZ" smtClean="0"/>
              <a:t>oproti plánu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/>
              <a:t>Scoreacard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05996"/>
            <a:ext cx="4510062" cy="6452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39552" y="5426105"/>
            <a:ext cx="295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Source:</a:t>
            </a:r>
          </a:p>
          <a:p>
            <a:r>
              <a:rPr lang="cs-CZ" sz="1400" dirty="0"/>
              <a:t>http://www.newworldresources.eu/cs/udrzitelnost/prehled/cile-udrzitelneho-rozvoje-scorecard</a:t>
            </a:r>
          </a:p>
        </p:txBody>
      </p:sp>
    </p:spTree>
    <p:extLst>
      <p:ext uri="{BB962C8B-B14F-4D97-AF65-F5344CB8AC3E}">
        <p14:creationId xmlns:p14="http://schemas.microsoft.com/office/powerpoint/2010/main" val="23026583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Sharepoint</a:t>
            </a:r>
            <a:r>
              <a:rPr lang="cs-CZ" dirty="0" smtClean="0"/>
              <a:t> - Microsoft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7106" name="Picture 2" descr="http://i.msdn.microsoft.com/dynimg/IC3298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628800"/>
            <a:ext cx="4392488" cy="4436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Sharepoint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usnadnění spolupráce</a:t>
            </a:r>
            <a:r>
              <a:rPr lang="cs-CZ" dirty="0" smtClean="0"/>
              <a:t> mezi lidmi a pracovními týmy</a:t>
            </a:r>
          </a:p>
          <a:p>
            <a:r>
              <a:rPr lang="cs-CZ" dirty="0" smtClean="0"/>
              <a:t>zajištění </a:t>
            </a:r>
            <a:r>
              <a:rPr lang="cs-CZ" b="1" dirty="0" smtClean="0"/>
              <a:t>sdílení znalostí</a:t>
            </a:r>
            <a:endParaRPr lang="cs-CZ" dirty="0" smtClean="0"/>
          </a:p>
          <a:p>
            <a:r>
              <a:rPr lang="cs-CZ" dirty="0" smtClean="0"/>
              <a:t>poskytnutí nástroje pro </a:t>
            </a:r>
            <a:r>
              <a:rPr lang="cs-CZ" b="1" dirty="0" smtClean="0"/>
              <a:t>správu dokumentů a webového obsahu</a:t>
            </a:r>
            <a:endParaRPr lang="cs-CZ" dirty="0" smtClean="0"/>
          </a:p>
          <a:p>
            <a:r>
              <a:rPr lang="cs-CZ" dirty="0" smtClean="0"/>
              <a:t>umožňuje uživatelům </a:t>
            </a:r>
            <a:r>
              <a:rPr lang="cs-CZ" b="1" dirty="0" smtClean="0"/>
              <a:t>přístup k informacím</a:t>
            </a:r>
            <a:r>
              <a:rPr lang="cs-CZ" dirty="0" smtClean="0"/>
              <a:t>, které potřebují pro svou práci</a:t>
            </a:r>
          </a:p>
          <a:p>
            <a:r>
              <a:rPr lang="cs-CZ" b="1" dirty="0" smtClean="0"/>
              <a:t>vývoj aplikací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Alfresco</a:t>
            </a:r>
            <a:r>
              <a:rPr lang="cs-CZ" dirty="0" smtClean="0"/>
              <a:t> – open source</a:t>
            </a:r>
          </a:p>
          <a:p>
            <a:r>
              <a:rPr lang="cs-CZ" dirty="0" smtClean="0"/>
              <a:t>Google </a:t>
            </a:r>
            <a:r>
              <a:rPr lang="cs-CZ" dirty="0" err="1" smtClean="0"/>
              <a:t>cloud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42594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prezentační vrstvy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Jednoduchost prezentace</a:t>
            </a:r>
          </a:p>
          <a:p>
            <a:r>
              <a:rPr lang="cs-CZ" dirty="0" smtClean="0"/>
              <a:t>Estetický vzhled</a:t>
            </a:r>
          </a:p>
          <a:p>
            <a:r>
              <a:rPr lang="cs-CZ" dirty="0" err="1" smtClean="0"/>
              <a:t>Interaktivita</a:t>
            </a:r>
            <a:endParaRPr lang="cs-CZ" dirty="0" smtClean="0"/>
          </a:p>
          <a:p>
            <a:r>
              <a:rPr lang="cs-CZ" dirty="0" smtClean="0"/>
              <a:t>Parametrizace</a:t>
            </a:r>
          </a:p>
          <a:p>
            <a:r>
              <a:rPr lang="cs-CZ" dirty="0" smtClean="0"/>
              <a:t>Nástroje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 Mining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cs-CZ" sz="3600" dirty="0">
              <a:solidFill>
                <a:srgbClr val="C000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cs-CZ" sz="3600" dirty="0" smtClean="0"/>
              <a:t>Proces </a:t>
            </a:r>
            <a:br>
              <a:rPr lang="cs-CZ" sz="3600" dirty="0" smtClean="0"/>
            </a:br>
            <a:r>
              <a:rPr lang="cs-CZ" sz="3600" dirty="0" smtClean="0"/>
              <a:t>výběru, prohledávání, analýzy a modelování velkého objemu dat.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cs-CZ" sz="3600" dirty="0" smtClean="0">
              <a:solidFill>
                <a:srgbClr val="C000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cs-CZ" sz="3600" dirty="0" smtClean="0">
                <a:solidFill>
                  <a:srgbClr val="C00000"/>
                </a:solidFill>
              </a:rPr>
              <a:t>Cílem je postižení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cs-CZ" sz="3600" dirty="0" smtClean="0">
                <a:solidFill>
                  <a:srgbClr val="C00000"/>
                </a:solidFill>
              </a:rPr>
              <a:t>neznámých vztahů v datech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cs-CZ" sz="3600" dirty="0" smtClean="0">
                <a:solidFill>
                  <a:srgbClr val="C00000"/>
                </a:solidFill>
              </a:rPr>
              <a:t>nebo predikce.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</a:t>
            </a:r>
            <a:r>
              <a:rPr lang="cs-CZ" dirty="0" err="1" smtClean="0"/>
              <a:t>Mining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>
                <a:solidFill>
                  <a:schemeClr val="accent2"/>
                </a:solidFill>
              </a:rPr>
              <a:t>Deskriptivní model</a:t>
            </a:r>
            <a:r>
              <a:rPr lang="cs-CZ" sz="2800" b="1" dirty="0" smtClean="0"/>
              <a:t> </a:t>
            </a:r>
            <a:r>
              <a:rPr lang="cs-CZ" sz="2800" dirty="0" smtClean="0"/>
              <a:t>– popisuje nalezené vzory a vztahy v datech, které mohou ovlivnit rozhodování   (Př. Analýza prodeje zboží v supermarketu na jejímž základě je pak umístěno zboží v regálech).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>
                <a:solidFill>
                  <a:schemeClr val="accent2"/>
                </a:solidFill>
              </a:rPr>
              <a:t>Prediktivní model</a:t>
            </a:r>
            <a:r>
              <a:rPr lang="cs-CZ" sz="2800" b="1" dirty="0" smtClean="0"/>
              <a:t> </a:t>
            </a:r>
            <a:r>
              <a:rPr lang="cs-CZ" sz="2800" dirty="0" smtClean="0"/>
              <a:t>– umožňuje předvídat budoucí hodnoty atributů na základě nalezených  vzorů v datech (Př. Analýza zákazníků, u kterých je vysoká pravděpodobnost, že budou reagovat na písemnou reklamní nabídku…)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při dolování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Data </a:t>
            </a:r>
            <a:r>
              <a:rPr lang="cs-CZ" dirty="0" err="1"/>
              <a:t>U</a:t>
            </a:r>
            <a:r>
              <a:rPr lang="cs-CZ" dirty="0" err="1" smtClean="0"/>
              <a:t>nderstanding</a:t>
            </a:r>
            <a:r>
              <a:rPr lang="cs-CZ" dirty="0" smtClean="0"/>
              <a:t> – porozumění úloze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Data </a:t>
            </a:r>
            <a:r>
              <a:rPr lang="cs-CZ" smtClean="0"/>
              <a:t>Preparation</a:t>
            </a:r>
            <a:r>
              <a:rPr lang="cs-CZ" dirty="0" smtClean="0"/>
              <a:t> - příprava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Modelling - dolování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Evaluation</a:t>
            </a:r>
            <a:r>
              <a:rPr lang="cs-CZ" dirty="0" smtClean="0"/>
              <a:t> - vyhodnocení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Deployment</a:t>
            </a:r>
            <a:r>
              <a:rPr lang="cs-CZ" dirty="0" smtClean="0"/>
              <a:t> - nasazení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020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Kategorie úloh Data Mining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Klasifikace – bude produkt úspěšný?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Regrese – závislost mezi dvěma proměnnýma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Shlukování – rozdělení do množin dle společných znaků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Sumarizace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Predikce podle časových řad (autoregresní modely, např. ARIMA)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Modelování závislostí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Asociace – např. analýza nákupního koše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Analýza sekvencí – např. procházení webu návštěvníkem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Analýza odchylek – bankovní podvody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Business </a:t>
            </a:r>
            <a:r>
              <a:rPr lang="cs-CZ" dirty="0" err="1" smtClean="0"/>
              <a:t>Intelligence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1989 – </a:t>
            </a:r>
            <a:r>
              <a:rPr lang="cs-CZ" dirty="0" err="1" smtClean="0"/>
              <a:t>Howard</a:t>
            </a:r>
            <a:r>
              <a:rPr lang="cs-CZ" dirty="0" smtClean="0"/>
              <a:t> </a:t>
            </a:r>
            <a:r>
              <a:rPr lang="cs-CZ" dirty="0" err="1" smtClean="0"/>
              <a:t>Dresner</a:t>
            </a:r>
            <a:r>
              <a:rPr lang="cs-CZ" dirty="0" smtClean="0"/>
              <a:t>, </a:t>
            </a:r>
            <a:r>
              <a:rPr lang="cs-CZ" dirty="0" err="1" smtClean="0"/>
              <a:t>Gartner</a:t>
            </a:r>
            <a:endParaRPr lang="cs-CZ" dirty="0" smtClean="0"/>
          </a:p>
          <a:p>
            <a:r>
              <a:rPr lang="cs-CZ" dirty="0" smtClean="0"/>
              <a:t>Koncepty a metodiky, které zlepšují rozhodovací proces</a:t>
            </a:r>
          </a:p>
          <a:p>
            <a:r>
              <a:rPr lang="cs-CZ" dirty="0" smtClean="0"/>
              <a:t>Integrace podnikových informací a jejich následná analýza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Metody DM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regresní metody </a:t>
            </a:r>
            <a:r>
              <a:rPr lang="cs-CZ" sz="2400" dirty="0" smtClean="0"/>
              <a:t>(lineární regresní analýza, nelineární regresní analýza, neuronové sítě)</a:t>
            </a:r>
          </a:p>
          <a:p>
            <a:r>
              <a:rPr lang="cs-CZ" sz="2400" b="1" dirty="0" smtClean="0"/>
              <a:t>klasifikace</a:t>
            </a:r>
            <a:r>
              <a:rPr lang="cs-CZ" sz="2400" dirty="0" smtClean="0"/>
              <a:t> (diskriminační analýza, logistická regresní analýza, rozhodovací stromy, neuronové sítě),</a:t>
            </a:r>
          </a:p>
          <a:p>
            <a:r>
              <a:rPr lang="cs-CZ" sz="2400" b="1" dirty="0" smtClean="0"/>
              <a:t>segmentace – shlukování </a:t>
            </a:r>
            <a:r>
              <a:rPr lang="cs-CZ" sz="2400" dirty="0" smtClean="0"/>
              <a:t>(shluková analýza, genetické algoritmy, neuronové shlukování – </a:t>
            </a:r>
            <a:r>
              <a:rPr lang="cs-CZ" sz="2400" dirty="0" err="1" smtClean="0"/>
              <a:t>Kohonenovy</a:t>
            </a:r>
            <a:r>
              <a:rPr lang="cs-CZ" sz="2400" dirty="0" smtClean="0"/>
              <a:t> mapy)</a:t>
            </a:r>
          </a:p>
          <a:p>
            <a:r>
              <a:rPr lang="cs-CZ" sz="2400" b="1" dirty="0" smtClean="0"/>
              <a:t>analýza vztahů </a:t>
            </a:r>
            <a:r>
              <a:rPr lang="cs-CZ" sz="2400" dirty="0" smtClean="0"/>
              <a:t>(asociační algoritmus pro odvozování pravidel typu „ </a:t>
            </a:r>
            <a:r>
              <a:rPr lang="cs-CZ" sz="2400" dirty="0" err="1" smtClean="0"/>
              <a:t>if</a:t>
            </a:r>
            <a:r>
              <a:rPr lang="cs-CZ" sz="2400" dirty="0" smtClean="0"/>
              <a:t> X </a:t>
            </a:r>
            <a:r>
              <a:rPr lang="cs-CZ" sz="2400" dirty="0" err="1" smtClean="0"/>
              <a:t>then</a:t>
            </a:r>
            <a:r>
              <a:rPr lang="cs-CZ" sz="2400" dirty="0" smtClean="0"/>
              <a:t> Y“)</a:t>
            </a:r>
          </a:p>
          <a:p>
            <a:r>
              <a:rPr lang="cs-CZ" sz="2400" b="1" dirty="0" smtClean="0"/>
              <a:t>predikce v časových řadách </a:t>
            </a:r>
            <a:r>
              <a:rPr lang="cs-CZ" sz="2400" dirty="0" smtClean="0"/>
              <a:t>(</a:t>
            </a:r>
            <a:r>
              <a:rPr lang="cs-CZ" sz="2400" dirty="0" err="1" smtClean="0"/>
              <a:t>Boxova</a:t>
            </a:r>
            <a:r>
              <a:rPr lang="cs-CZ" sz="2400" dirty="0" smtClean="0"/>
              <a:t>-</a:t>
            </a:r>
            <a:r>
              <a:rPr lang="cs-CZ" sz="2400" dirty="0" err="1" smtClean="0"/>
              <a:t>Jenkinsonova</a:t>
            </a:r>
            <a:r>
              <a:rPr lang="cs-CZ" sz="2400" dirty="0" smtClean="0"/>
              <a:t> metoda, neuronové sítě, </a:t>
            </a:r>
            <a:r>
              <a:rPr lang="cs-CZ" sz="2400" dirty="0" err="1" smtClean="0"/>
              <a:t>autoregresní</a:t>
            </a:r>
            <a:r>
              <a:rPr lang="cs-CZ" sz="2400" dirty="0" smtClean="0"/>
              <a:t> modely, ARIMA)</a:t>
            </a:r>
          </a:p>
          <a:p>
            <a:r>
              <a:rPr lang="cs-CZ" sz="2400" b="1" dirty="0" smtClean="0"/>
              <a:t>detekce odchylek</a:t>
            </a:r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úloh 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Predikce úvěrového rizika</a:t>
            </a:r>
          </a:p>
          <a:p>
            <a:r>
              <a:rPr lang="cs-CZ" dirty="0" smtClean="0"/>
              <a:t>Kontrola kvality výrobků</a:t>
            </a:r>
          </a:p>
          <a:p>
            <a:r>
              <a:rPr lang="cs-CZ" dirty="0" smtClean="0"/>
              <a:t>Marketingové kampaně</a:t>
            </a:r>
          </a:p>
          <a:p>
            <a:r>
              <a:rPr lang="cs-CZ" dirty="0" smtClean="0"/>
              <a:t>Vytipování cílové skupiny</a:t>
            </a:r>
          </a:p>
          <a:p>
            <a:r>
              <a:rPr lang="cs-CZ" dirty="0" smtClean="0"/>
              <a:t>Odhalování bankovních podvodů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SAS</a:t>
            </a:r>
          </a:p>
          <a:p>
            <a:r>
              <a:rPr lang="cs-CZ" dirty="0" err="1" smtClean="0"/>
              <a:t>Statistica</a:t>
            </a:r>
            <a:r>
              <a:rPr lang="cs-CZ" dirty="0" smtClean="0"/>
              <a:t> Data </a:t>
            </a:r>
            <a:r>
              <a:rPr lang="cs-CZ" dirty="0" err="1" smtClean="0"/>
              <a:t>Miner</a:t>
            </a:r>
            <a:endParaRPr lang="cs-CZ" dirty="0" smtClean="0"/>
          </a:p>
          <a:p>
            <a:r>
              <a:rPr lang="cs-CZ" dirty="0" smtClean="0"/>
              <a:t>Tanagra</a:t>
            </a:r>
          </a:p>
          <a:p>
            <a:r>
              <a:rPr lang="cs-CZ" dirty="0" smtClean="0"/>
              <a:t>WEKA</a:t>
            </a:r>
          </a:p>
          <a:p>
            <a:r>
              <a:rPr lang="cs-CZ" dirty="0" err="1" smtClean="0"/>
              <a:t>Bayesia</a:t>
            </a:r>
            <a:endParaRPr lang="cs-CZ" dirty="0" smtClean="0"/>
          </a:p>
          <a:p>
            <a:r>
              <a:rPr lang="cs-CZ" dirty="0" err="1" smtClean="0"/>
              <a:t>LISp</a:t>
            </a:r>
            <a:r>
              <a:rPr lang="cs-CZ" dirty="0" smtClean="0"/>
              <a:t> </a:t>
            </a:r>
            <a:r>
              <a:rPr lang="cs-CZ" smtClean="0"/>
              <a:t>Miner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8176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Knowledge Management (KM)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Jak využít data v IS</a:t>
            </a:r>
          </a:p>
          <a:p>
            <a:r>
              <a:rPr lang="cs-CZ" smtClean="0"/>
              <a:t>Jak uchovat firemní know-how</a:t>
            </a:r>
          </a:p>
          <a:p>
            <a:r>
              <a:rPr lang="cs-CZ" smtClean="0"/>
              <a:t>Jak efektivně sdílet informace</a:t>
            </a:r>
          </a:p>
          <a:p>
            <a:r>
              <a:rPr lang="cs-CZ" smtClean="0"/>
              <a:t>Převaha ve znalostech oproti konkurenci</a:t>
            </a:r>
          </a:p>
          <a:p>
            <a:r>
              <a:rPr lang="cs-CZ" smtClean="0"/>
              <a:t>Jak chránit znalosti firmy před konkurencí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Knowledge Discovery in Databases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Proces </a:t>
            </a:r>
            <a:r>
              <a:rPr lang="cs-CZ" dirty="0" smtClean="0">
                <a:solidFill>
                  <a:srgbClr val="C00000"/>
                </a:solidFill>
              </a:rPr>
              <a:t>objevování znalostí v databázích</a:t>
            </a:r>
          </a:p>
          <a:p>
            <a:pPr eaLnBrk="1" hangingPunct="1"/>
            <a:r>
              <a:rPr lang="cs-CZ" dirty="0" smtClean="0"/>
              <a:t>Využívá se statistika, induktivní učení, umělá inteligence, dolování dat, genetické algoritmy…</a:t>
            </a:r>
          </a:p>
          <a:p>
            <a:pPr eaLnBrk="1" hangingPunct="1"/>
            <a:r>
              <a:rPr lang="cs-CZ" dirty="0" smtClean="0"/>
              <a:t>Někdy synonymum pro dolování dat</a:t>
            </a:r>
          </a:p>
          <a:p>
            <a:pPr eaLnBrk="1" hangingPunct="1"/>
            <a:r>
              <a:rPr lang="cs-CZ" dirty="0" smtClean="0"/>
              <a:t>Sofistikované prediktivní analýzy</a:t>
            </a:r>
          </a:p>
          <a:p>
            <a:pPr eaLnBrk="1" hangingPunct="1">
              <a:buNone/>
            </a:pPr>
            <a:endParaRPr lang="cs-CZ" dirty="0" smtClean="0"/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Postup při KDD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 smtClean="0"/>
              <a:t>Výběr vhodného algoritmu (modelu)</a:t>
            </a:r>
          </a:p>
          <a:p>
            <a:pPr eaLnBrk="1" hangingPunct="1">
              <a:lnSpc>
                <a:spcPct val="80000"/>
              </a:lnSpc>
            </a:pPr>
            <a:r>
              <a:rPr lang="cs-CZ" dirty="0" smtClean="0"/>
              <a:t>Fáze učení na testovacích datech</a:t>
            </a:r>
          </a:p>
          <a:p>
            <a:pPr eaLnBrk="1" hangingPunct="1">
              <a:lnSpc>
                <a:spcPct val="80000"/>
              </a:lnSpc>
            </a:pPr>
            <a:r>
              <a:rPr lang="cs-CZ" dirty="0" smtClean="0"/>
              <a:t>Testování a verifikace použitého modelu a algoritmu</a:t>
            </a:r>
          </a:p>
          <a:p>
            <a:pPr eaLnBrk="1" hangingPunct="1">
              <a:lnSpc>
                <a:spcPct val="80000"/>
              </a:lnSpc>
            </a:pPr>
            <a:r>
              <a:rPr lang="cs-CZ" dirty="0" smtClean="0"/>
              <a:t>Vlastní analýza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BI – integrace, analýza a reporting informací pro podporu rozhodování a řízení na manažerské úrovni</a:t>
            </a:r>
          </a:p>
          <a:p>
            <a:r>
              <a:rPr lang="cs-CZ" dirty="0" smtClean="0"/>
              <a:t>OLTP x OLAP systémy</a:t>
            </a:r>
          </a:p>
          <a:p>
            <a:r>
              <a:rPr lang="cs-CZ" dirty="0" smtClean="0"/>
              <a:t>SW BI – datový sklad, OLAP, DM</a:t>
            </a:r>
          </a:p>
          <a:p>
            <a:r>
              <a:rPr lang="cs-CZ" dirty="0" smtClean="0"/>
              <a:t>ETL – datová pumpa</a:t>
            </a:r>
          </a:p>
          <a:p>
            <a:r>
              <a:rPr lang="cs-CZ" dirty="0" smtClean="0"/>
              <a:t>Pojem </a:t>
            </a:r>
            <a:r>
              <a:rPr lang="cs-CZ" dirty="0" err="1" smtClean="0"/>
              <a:t>Knowledge</a:t>
            </a:r>
            <a:r>
              <a:rPr lang="cs-CZ" dirty="0" smtClean="0"/>
              <a:t> Management a </a:t>
            </a:r>
            <a:r>
              <a:rPr lang="cs-CZ" dirty="0" err="1" smtClean="0"/>
              <a:t>Knowledge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je Business Intelligence?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800" dirty="0" smtClean="0"/>
              <a:t>Business </a:t>
            </a:r>
            <a:r>
              <a:rPr lang="cs-CZ" sz="2800" dirty="0" err="1" smtClean="0"/>
              <a:t>Intelligence</a:t>
            </a:r>
            <a:r>
              <a:rPr lang="cs-CZ" sz="2800" dirty="0" smtClean="0"/>
              <a:t> souvisí s manažerskými </a:t>
            </a:r>
            <a:r>
              <a:rPr lang="cs-CZ" sz="2800" dirty="0" smtClean="0">
                <a:solidFill>
                  <a:srgbClr val="0070C0"/>
                </a:solidFill>
              </a:rPr>
              <a:t>systémy pro podporu rozhodování.</a:t>
            </a:r>
          </a:p>
          <a:p>
            <a:pPr eaLnBrk="1" hangingPunct="1">
              <a:buFontTx/>
              <a:buNone/>
            </a:pPr>
            <a:endParaRPr lang="cs-CZ" sz="2800" dirty="0" smtClean="0">
              <a:solidFill>
                <a:srgbClr val="0070C0"/>
              </a:solidFill>
            </a:endParaRPr>
          </a:p>
          <a:p>
            <a:pPr eaLnBrk="1" hangingPunct="1">
              <a:buFontTx/>
              <a:buNone/>
            </a:pPr>
            <a:r>
              <a:rPr lang="cs-CZ" sz="2400" dirty="0" smtClean="0"/>
              <a:t>BI - dovednosti, znalosti, technologie, aplikace, kvalita, rizika, bezpečnostní otázky a postupy používané v podnikání pro získání lepšího pochopení chování na trhu a obchodních souvislostech.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BI aplikace zpracovávají data prodeje, výroby, financí a dalších zdrojů dat pro obchodní účely, především řízení výkonnosti podniku.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Business </a:t>
            </a:r>
            <a:r>
              <a:rPr lang="cs-CZ" dirty="0" err="1" smtClean="0"/>
              <a:t>Intelligence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„Prodalo se 600 tisíc aut.“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BI – je to moc nebo málo?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Nástroje Business intelligence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Datový sklad (Data </a:t>
            </a:r>
            <a:r>
              <a:rPr lang="cs-CZ" dirty="0" err="1" smtClean="0"/>
              <a:t>Warehouse</a:t>
            </a:r>
            <a:r>
              <a:rPr lang="cs-CZ" dirty="0" smtClean="0"/>
              <a:t>)</a:t>
            </a:r>
          </a:p>
          <a:p>
            <a:pPr eaLnBrk="1" hangingPunct="1"/>
            <a:r>
              <a:rPr lang="cs-CZ" dirty="0" smtClean="0"/>
              <a:t>OLAP analýza</a:t>
            </a:r>
          </a:p>
          <a:p>
            <a:pPr eaLnBrk="1" hangingPunct="1"/>
            <a:r>
              <a:rPr lang="cs-CZ" dirty="0" smtClean="0"/>
              <a:t>Data </a:t>
            </a:r>
            <a:r>
              <a:rPr lang="cs-CZ" dirty="0" err="1" smtClean="0"/>
              <a:t>Mining</a:t>
            </a:r>
            <a:r>
              <a:rPr lang="cs-CZ" dirty="0" smtClean="0"/>
              <a:t> (dolování dat)</a:t>
            </a:r>
          </a:p>
          <a:p>
            <a:pPr eaLnBrk="1" hangingPunct="1"/>
            <a:r>
              <a:rPr lang="cs-CZ" dirty="0" err="1" smtClean="0"/>
              <a:t>Knowledge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r>
              <a:rPr lang="cs-CZ" dirty="0" smtClean="0"/>
              <a:t> in </a:t>
            </a:r>
            <a:r>
              <a:rPr lang="cs-CZ" dirty="0" err="1" smtClean="0"/>
              <a:t>Databases</a:t>
            </a:r>
            <a:r>
              <a:rPr lang="cs-CZ" dirty="0" smtClean="0"/>
              <a:t> (KDD)</a:t>
            </a:r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 Warehouse (datový sklad)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>
                <a:solidFill>
                  <a:srgbClr val="0070C0"/>
                </a:solidFill>
              </a:rPr>
              <a:t>Operativní data z provozních systémů se transformují do datového skladu, kde se ukládají způsobem, který vyhovuje dalšímu analytickému zpracování.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Datový sklad je fyzicky i logicky oddělen od provozních databází.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Integruje data z různých zdrojů do jednoho systému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Obsahuje historická data; speciální formát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Různá úroveň sumarizace dat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Načítají se periodicky z provozních systémů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Uživatelé pouze čtou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OLTP databáze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 smtClean="0"/>
              <a:t>Podnikový informační systém ukládá data do </a:t>
            </a:r>
            <a:r>
              <a:rPr lang="cs-CZ" dirty="0" smtClean="0">
                <a:solidFill>
                  <a:srgbClr val="C00000"/>
                </a:solidFill>
              </a:rPr>
              <a:t>provozních databázových systémů </a:t>
            </a:r>
            <a:r>
              <a:rPr lang="cs-CZ" dirty="0" smtClean="0"/>
              <a:t>(označovaných jako OLTP).</a:t>
            </a:r>
          </a:p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r>
              <a:rPr lang="cs-CZ" dirty="0" smtClean="0"/>
              <a:t>Cílem u OLTP databází je optimální uložení dat - minimální redundance, konzistence a integrita dat…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1230</Words>
  <Application>Microsoft Office PowerPoint</Application>
  <PresentationFormat>Předvádění na obrazovce (4:3)</PresentationFormat>
  <Paragraphs>233</Paragraphs>
  <Slides>46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7" baseType="lpstr">
      <vt:lpstr>Výchozí návrh</vt:lpstr>
      <vt:lpstr>Systémová integrace Business Intelligence</vt:lpstr>
      <vt:lpstr>Obsah</vt:lpstr>
      <vt:lpstr>Data a informace</vt:lpstr>
      <vt:lpstr>Business Intelligence</vt:lpstr>
      <vt:lpstr>Co je Business Intelligence?</vt:lpstr>
      <vt:lpstr>Business Intelligence</vt:lpstr>
      <vt:lpstr>Nástroje Business intelligence</vt:lpstr>
      <vt:lpstr>Data Warehouse (datový sklad)</vt:lpstr>
      <vt:lpstr>OLTP databáze</vt:lpstr>
      <vt:lpstr>Data warehouse</vt:lpstr>
      <vt:lpstr>ETL – datová pumpa</vt:lpstr>
      <vt:lpstr>Srovnání datového skladu s databází</vt:lpstr>
      <vt:lpstr>Uložení dimenzí datového skladu</vt:lpstr>
      <vt:lpstr>Schémata datového skladu</vt:lpstr>
      <vt:lpstr>Schéma „hvězda“</vt:lpstr>
      <vt:lpstr>Schéma „vločka“</vt:lpstr>
      <vt:lpstr>Datový sklad</vt:lpstr>
      <vt:lpstr>OLAP analýza</vt:lpstr>
      <vt:lpstr>Prezentace aplikace PowerPoint</vt:lpstr>
      <vt:lpstr>Příklad datové kostky</vt:lpstr>
      <vt:lpstr>Prezentace aplikace PowerPoint</vt:lpstr>
      <vt:lpstr>OLAP - postup</vt:lpstr>
      <vt:lpstr>Uložení dat v OLAP systémech</vt:lpstr>
      <vt:lpstr>ROLAP</vt:lpstr>
      <vt:lpstr>MOLAP</vt:lpstr>
      <vt:lpstr>Struktura prostředků BI</vt:lpstr>
      <vt:lpstr>Analýza a Reporting</vt:lpstr>
      <vt:lpstr>Prezentační vrstva</vt:lpstr>
      <vt:lpstr>Dashboard</vt:lpstr>
      <vt:lpstr>Dashboard - ukázka</vt:lpstr>
      <vt:lpstr>Scoreacard</vt:lpstr>
      <vt:lpstr>Sharepoint - Microsoft</vt:lpstr>
      <vt:lpstr>Sharepoint</vt:lpstr>
      <vt:lpstr>Další nástroje</vt:lpstr>
      <vt:lpstr>Zásady prezentační vrstvy</vt:lpstr>
      <vt:lpstr>Data Mining</vt:lpstr>
      <vt:lpstr>Data Mining</vt:lpstr>
      <vt:lpstr>Fáze při dolování dat</vt:lpstr>
      <vt:lpstr>Kategorie úloh Data Mining</vt:lpstr>
      <vt:lpstr>Metody DM</vt:lpstr>
      <vt:lpstr>Příklady úloh DM</vt:lpstr>
      <vt:lpstr>Nástroje</vt:lpstr>
      <vt:lpstr>Knowledge Management (KM)</vt:lpstr>
      <vt:lpstr>Knowledge Discovery in Databases</vt:lpstr>
      <vt:lpstr>Postup při KDD</vt:lpstr>
      <vt:lpstr>Shrnutí</vt:lpstr>
    </vt:vector>
  </TitlesOfParts>
  <Company>Kovo, Informační systémy a. 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systémy  ZNALOSTI UKRYTÉ V DATABÁZÍCH</dc:title>
  <dc:creator>Danel</dc:creator>
  <cp:lastModifiedBy>uzivatel</cp:lastModifiedBy>
  <cp:revision>64</cp:revision>
  <dcterms:created xsi:type="dcterms:W3CDTF">2009-04-08T21:47:34Z</dcterms:created>
  <dcterms:modified xsi:type="dcterms:W3CDTF">2014-11-21T11:32:33Z</dcterms:modified>
</cp:coreProperties>
</file>